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58" r:id="rId5"/>
    <p:sldId id="259" r:id="rId6"/>
    <p:sldId id="260" r:id="rId7"/>
    <p:sldId id="261" r:id="rId8"/>
    <p:sldId id="273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>
        <p:scale>
          <a:sx n="150" d="100"/>
          <a:sy n="150" d="100"/>
        </p:scale>
        <p:origin x="56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43717E-0DE6-30B9-FCA5-C5EF0D422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87E1F7-BC14-FBB7-F768-A5A90AED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9E7D1D-B359-8337-8226-2C188E7E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95F103-A82F-2998-A25F-E455B2C9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CB31BA-D08B-FDB8-8A59-5C3D473D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52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E2CFDF-1A5E-06F1-A384-EBCAAE38D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5993AA-204E-6D7C-61C5-68C5764D0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5B9291-C547-C427-59DB-C3E02DE35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F9D948-DAFD-5D78-4F62-A5C1902D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D0A9F7-1128-4716-C2BF-EFE64D09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98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1448DEE-9B3A-5BC3-B794-818F526A7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4D0661D-6680-A0FC-50FC-15BB274BC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6C67C1-A16B-4D84-AB49-5F7D3FC0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A537EF-1983-3D15-E733-397BD0D72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0ABCFE-1893-233E-D29F-03475B77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595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62C0E2-2E65-AE17-554F-FD01CF98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27594B-B087-D5C6-65CB-3EF9BFFF9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BF5170-1355-2BA7-CAE1-ECA2FF088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DEB5DC-E9A2-C824-9E28-6207EEEF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5AF8CF-BB41-B921-9ABB-24EBAE71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43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E1D1D-303D-83D2-ACD2-571B880E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F43EBC-9C42-0BA4-366F-1C9AF0BE5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591A3B-CBE9-0186-5853-1F597459C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CD0151-5381-981A-B1B6-6CFEC640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7DA354-C484-6494-47B7-91240F0A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01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A0507E-581B-51F4-8B44-27687894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8F52FB-598B-3E0F-F9FC-2C9581E3D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70ABD9B-9A20-C476-9C5C-F495E0513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8D3902F-A842-DE28-CB67-BAD32EAC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1AE6FF-D75A-0DF6-BC8D-F151B04E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9F949D-BECE-F2DC-92A5-76459293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30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33FB7D-7D41-CA3E-5778-33F9C2FA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A6BE22-51BE-2000-E9AF-440FA92F3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3546BD9-CD5B-B7A1-0DD0-979BB4C2C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08BF8B3-DBEC-616A-79CB-4EA0D3EF0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8C24CDB-BAA7-8DB3-D5CF-625A2EA9C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ADFA278-4458-F5EA-DAC5-8F905988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C07EFDB-EE7C-51C2-D8B6-551BA02D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02642E2-1662-FC9A-2F70-ED088E2F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588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174275-6D43-0C9B-9D13-F2F1F64E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32046BA-78EE-7361-46E9-2C2CCA99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5DC3CE1-09E1-8771-34E2-41981177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12DB06-6A36-A7DA-AF30-E2180153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25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5478469-D9FE-C61D-6CCA-D4F46B2A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AE57FBD-D3BC-E59A-76FC-4B8686C0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D250E7-D0EA-901C-879C-E6314703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312FAA-5042-77D1-D78B-C29AC4245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A43D16-E60C-83D1-2E8D-320AD1C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5E8D710-DC2A-95B2-6735-865D40ABD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0928D4-8ADB-9D0A-B8E5-5E6924B8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5666C5-374E-B3B0-3A9A-6EBE5ABC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B954AA9-B77B-826E-D332-AD369018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617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FADDA-6568-8AEF-B4A9-9205AE90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D02FB4C-0134-8FF5-151F-61C3BD339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4977F19-292D-E0A4-2A40-E8752C784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C08B41-30E2-C30F-B378-CE46E0EC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9136FDA-644F-9031-52CF-5E4B6E7D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444E33-DB23-9C5B-D5DE-3EC99EE1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40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58769FC-0883-049C-FCFC-BED178C0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7C33EE-6FEE-4642-F9B8-BE93D9D2C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74EE41-DE6D-E06E-C24E-03174E4C4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A0890-29AD-41CB-B020-950DE2789102}" type="datetimeFigureOut">
              <a:rPr kumimoji="1" lang="ja-JP" altLang="en-US" smtClean="0"/>
              <a:t>2023/10/14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DD708-0FD7-123E-1C81-58AD9C384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249EB8-5F2A-608A-287B-2EB7DFCEF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13A5B-6C5D-43BB-8B75-B766AE5CFA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12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lab.research.google.com/?hl=j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6A34CD3C-F64C-CFA8-ED40-BB40A388A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0FF4FC-D6E3-0B7F-C6F6-01808285A619}"/>
              </a:ext>
            </a:extLst>
          </p:cNvPr>
          <p:cNvSpPr txBox="1"/>
          <p:nvPr/>
        </p:nvSpPr>
        <p:spPr>
          <a:xfrm>
            <a:off x="95669" y="143632"/>
            <a:ext cx="6695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ja-JP" sz="20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アコースティックブートキャンプ九州（</a:t>
            </a:r>
            <a:r>
              <a:rPr lang="en-US" altLang="ja-JP" sz="20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ABC-Q 2023</a:t>
            </a:r>
            <a:r>
              <a:rPr lang="ja-JP" altLang="ja-JP" sz="20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）</a:t>
            </a:r>
            <a:endParaRPr lang="ja-JP" altLang="en-US" sz="20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5130CC-F85D-B448-3728-CF0AF0E81832}"/>
              </a:ext>
            </a:extLst>
          </p:cNvPr>
          <p:cNvSpPr txBox="1"/>
          <p:nvPr/>
        </p:nvSpPr>
        <p:spPr>
          <a:xfrm>
            <a:off x="2518404" y="2116366"/>
            <a:ext cx="69993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Python</a:t>
            </a:r>
            <a:r>
              <a:rPr lang="ja-JP" altLang="en-US" sz="3200" b="1" dirty="0">
                <a:ea typeface="游ゴシック" panose="020B0400000000000000" pitchFamily="50" charset="-128"/>
                <a:cs typeface="Times New Roman" panose="02020603050405020304" pitchFamily="18" charset="0"/>
              </a:rPr>
              <a:t>でつくる</a:t>
            </a:r>
            <a:r>
              <a:rPr lang="ja-JP" altLang="en-US" sz="32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音波アニメーション</a:t>
            </a:r>
            <a:endParaRPr lang="ja-JP" altLang="en-US" sz="32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AC5340-1FFA-816D-53FF-B64EE690683B}"/>
              </a:ext>
            </a:extLst>
          </p:cNvPr>
          <p:cNvSpPr txBox="1"/>
          <p:nvPr/>
        </p:nvSpPr>
        <p:spPr>
          <a:xfrm>
            <a:off x="4091937" y="4694465"/>
            <a:ext cx="3578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担当：丸山直也（熊本大学）</a:t>
            </a:r>
            <a:endParaRPr lang="ja-JP" altLang="en-US" sz="20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A625D8D-4811-86FA-4491-0C97FE1E5921}"/>
              </a:ext>
            </a:extLst>
          </p:cNvPr>
          <p:cNvSpPr txBox="1"/>
          <p:nvPr/>
        </p:nvSpPr>
        <p:spPr>
          <a:xfrm>
            <a:off x="7598833" y="152886"/>
            <a:ext cx="4711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2023-10-14@</a:t>
            </a:r>
            <a:r>
              <a:rPr lang="ja-JP" altLang="en-US" sz="20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九州大学大橋キャンパス</a:t>
            </a:r>
            <a:endParaRPr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45805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">
            <a:extLst>
              <a:ext uri="{FF2B5EF4-FFF2-40B4-BE49-F238E27FC236}">
                <a16:creationId xmlns:a16="http://schemas.microsoft.com/office/drawing/2014/main" id="{8AEA56FD-0702-0E4D-A53E-13B314518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67" y="723733"/>
            <a:ext cx="10433003" cy="3170099"/>
          </a:xfrm>
          <a:prstGeom prst="rect">
            <a:avLst/>
          </a:prstGeom>
          <a:solidFill>
            <a:srgbClr val="EAF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import 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numpy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 as np</a:t>
            </a:r>
          </a:p>
          <a:p>
            <a:pPr eaLnBrk="1" hangingPunct="1"/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import 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matplotlib.pyplot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 as 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plt</a:t>
            </a:r>
            <a:endParaRPr lang="en-US" altLang="ja-JP" sz="2000" dirty="0">
              <a:latin typeface="Lucida Console" panose="020B0609040504020204" pitchFamily="49" charset="0"/>
              <a:ea typeface="HG丸ｺﾞｼｯｸM-PRO" panose="020F0600000000000000" pitchFamily="50" charset="-128"/>
            </a:endParaRPr>
          </a:p>
          <a:p>
            <a:pPr eaLnBrk="1" hangingPunct="1"/>
            <a:endParaRPr lang="en-US" altLang="ja-JP" sz="2000" dirty="0">
              <a:latin typeface="Lucida Console" panose="020B0609040504020204" pitchFamily="49" charset="0"/>
              <a:ea typeface="HG丸ｺﾞｼｯｸM-PRO" panose="020F0600000000000000" pitchFamily="50" charset="-128"/>
            </a:endParaRPr>
          </a:p>
          <a:p>
            <a:pPr eaLnBrk="1" hangingPunct="1"/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f = 100                        #</a:t>
            </a:r>
            <a:r>
              <a:rPr lang="ja-JP" altLang="en-US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周波数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[Hz]</a:t>
            </a:r>
          </a:p>
          <a:p>
            <a:pPr eaLnBrk="1" hangingPunct="1"/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t = 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np.arange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(0,0.03,0.0001)   #</a:t>
            </a:r>
            <a:r>
              <a:rPr lang="ja-JP" altLang="en-US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横軸（時間軸）</a:t>
            </a:r>
          </a:p>
          <a:p>
            <a:pPr eaLnBrk="1" hangingPunct="1"/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 = 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np.sin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(2*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np.pi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*f*t)        #</a:t>
            </a:r>
            <a:r>
              <a:rPr lang="ja-JP" altLang="en-US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振幅</a:t>
            </a:r>
          </a:p>
          <a:p>
            <a:pPr eaLnBrk="1" hangingPunct="1"/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plt.plot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t,p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)</a:t>
            </a:r>
          </a:p>
          <a:p>
            <a:pPr eaLnBrk="1" hangingPunct="1"/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plt.xlabel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("time[s]")</a:t>
            </a:r>
          </a:p>
          <a:p>
            <a:pPr eaLnBrk="1" hangingPunct="1"/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plt.ylabel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("Amplitude[-]")</a:t>
            </a:r>
          </a:p>
          <a:p>
            <a:pPr eaLnBrk="1" hangingPunct="1"/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plt.show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D65D73-8E94-4D1A-D743-FAC40E14EE5B}"/>
              </a:ext>
            </a:extLst>
          </p:cNvPr>
          <p:cNvSpPr txBox="1"/>
          <p:nvPr/>
        </p:nvSpPr>
        <p:spPr>
          <a:xfrm>
            <a:off x="170795" y="100078"/>
            <a:ext cx="6114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STEP1 </a:t>
            </a:r>
            <a:r>
              <a:rPr lang="ja-JP" altLang="en-US" sz="2800" b="1" dirty="0"/>
              <a:t>音波の描画①（時間の関数）</a:t>
            </a:r>
            <a:endParaRPr kumimoji="1" lang="ja-JP" altLang="en-US" sz="2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A2B71D0-982A-096C-7585-74B389E69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3" y="2595034"/>
            <a:ext cx="5591175" cy="4114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A091321-0BD0-8958-A704-CB1B474B50A9}"/>
                  </a:ext>
                </a:extLst>
              </p:cNvPr>
              <p:cNvSpPr txBox="1"/>
              <p:nvPr/>
            </p:nvSpPr>
            <p:spPr>
              <a:xfrm>
                <a:off x="1591019" y="4747835"/>
                <a:ext cx="294465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sz="3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ja-JP" alt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A091321-0BD0-8958-A704-CB1B474B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019" y="4747835"/>
                <a:ext cx="294465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1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">
            <a:extLst>
              <a:ext uri="{FF2B5EF4-FFF2-40B4-BE49-F238E27FC236}">
                <a16:creationId xmlns:a16="http://schemas.microsoft.com/office/drawing/2014/main" id="{8AEA56FD-0702-0E4D-A53E-13B314518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67" y="723733"/>
            <a:ext cx="10433003" cy="3170099"/>
          </a:xfrm>
          <a:prstGeom prst="rect">
            <a:avLst/>
          </a:prstGeom>
          <a:solidFill>
            <a:srgbClr val="EAF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f = 100                        #</a:t>
            </a:r>
            <a:r>
              <a:rPr lang="ja-JP" altLang="en-US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周波数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[Hz]</a:t>
            </a:r>
          </a:p>
          <a:p>
            <a:pPr eaLnBrk="1" hangingPunct="1"/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c = 340                        #</a:t>
            </a:r>
            <a:r>
              <a:rPr lang="ja-JP" altLang="en-US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音速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[m/s]</a:t>
            </a:r>
          </a:p>
          <a:p>
            <a:pPr eaLnBrk="1" hangingPunct="1"/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t = 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np.arange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(0,0.03,0.0001)   #</a:t>
            </a:r>
            <a:r>
              <a:rPr lang="ja-JP" altLang="en-US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横軸（時間軸）</a:t>
            </a:r>
          </a:p>
          <a:p>
            <a:pPr eaLnBrk="1" hangingPunct="1"/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p1 = 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np.sin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(2*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np.pi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*f*(t-0/c))</a:t>
            </a:r>
          </a:p>
          <a:p>
            <a:pPr eaLnBrk="1" hangingPunct="1"/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p2 = 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np.sin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(2*</a:t>
            </a:r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np.pi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*f*(t-1.7/c))</a:t>
            </a:r>
          </a:p>
          <a:p>
            <a:pPr eaLnBrk="1" hangingPunct="1"/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plt.plot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(t,p1)</a:t>
            </a:r>
          </a:p>
          <a:p>
            <a:pPr eaLnBrk="1" hangingPunct="1"/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plt.plot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(t,p2)</a:t>
            </a:r>
          </a:p>
          <a:p>
            <a:pPr eaLnBrk="1" hangingPunct="1"/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plt.xlabel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("time[s]")</a:t>
            </a:r>
          </a:p>
          <a:p>
            <a:pPr eaLnBrk="1" hangingPunct="1"/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plt.ylabel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("Amplitude[-]")</a:t>
            </a:r>
          </a:p>
          <a:p>
            <a:pPr eaLnBrk="1" hangingPunct="1"/>
            <a:r>
              <a:rPr lang="en-US" altLang="ja-JP" sz="2000" dirty="0" err="1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plt.show</a:t>
            </a:r>
            <a:r>
              <a:rPr lang="en-US" altLang="ja-JP" sz="20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()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D65D73-8E94-4D1A-D743-FAC40E14EE5B}"/>
              </a:ext>
            </a:extLst>
          </p:cNvPr>
          <p:cNvSpPr txBox="1"/>
          <p:nvPr/>
        </p:nvSpPr>
        <p:spPr>
          <a:xfrm>
            <a:off x="170795" y="100078"/>
            <a:ext cx="7396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STEP2 </a:t>
            </a:r>
            <a:r>
              <a:rPr lang="ja-JP" altLang="en-US" sz="2800" b="1" dirty="0"/>
              <a:t>音波の描画②（時間と位置の関数）</a:t>
            </a:r>
            <a:endParaRPr kumimoji="1" lang="ja-JP" alt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A091321-0BD0-8958-A704-CB1B474B50A9}"/>
                  </a:ext>
                </a:extLst>
              </p:cNvPr>
              <p:cNvSpPr txBox="1"/>
              <p:nvPr/>
            </p:nvSpPr>
            <p:spPr>
              <a:xfrm>
                <a:off x="778220" y="4675869"/>
                <a:ext cx="4300473" cy="979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sz="3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ja-JP" alt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ja-JP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A091321-0BD0-8958-A704-CB1B474B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0" y="4675869"/>
                <a:ext cx="4300473" cy="9796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68340FA2-EAF4-64AD-21B5-9F99AADFE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379" y="2561167"/>
            <a:ext cx="55911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9967A4-023D-DFC6-323B-55499A5DAA37}"/>
              </a:ext>
            </a:extLst>
          </p:cNvPr>
          <p:cNvSpPr txBox="1"/>
          <p:nvPr/>
        </p:nvSpPr>
        <p:spPr>
          <a:xfrm>
            <a:off x="6777567" y="2625796"/>
            <a:ext cx="728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  <a:latin typeface="+mn-ea"/>
              </a:rPr>
              <a:t>x=0</a:t>
            </a:r>
            <a:endParaRPr lang="en-US" altLang="ja-JP" b="1" dirty="0">
              <a:solidFill>
                <a:srgbClr val="0070C0"/>
              </a:solidFill>
              <a:effectLst/>
              <a:latin typeface="+mn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CA11A6-8155-DF3A-B438-69EF7A7B4D50}"/>
              </a:ext>
            </a:extLst>
          </p:cNvPr>
          <p:cNvSpPr txBox="1"/>
          <p:nvPr/>
        </p:nvSpPr>
        <p:spPr>
          <a:xfrm>
            <a:off x="7459135" y="2625796"/>
            <a:ext cx="927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  <a:latin typeface="+mn-ea"/>
              </a:rPr>
              <a:t>x=1.7</a:t>
            </a:r>
            <a:endParaRPr lang="en-US" altLang="ja-JP" b="1" dirty="0">
              <a:solidFill>
                <a:schemeClr val="accent2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98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D65D73-8E94-4D1A-D743-FAC40E14EE5B}"/>
              </a:ext>
            </a:extLst>
          </p:cNvPr>
          <p:cNvSpPr txBox="1"/>
          <p:nvPr/>
        </p:nvSpPr>
        <p:spPr>
          <a:xfrm>
            <a:off x="170795" y="10007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問題：横軸を距離軸にしてみよう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A091321-0BD0-8958-A704-CB1B474B50A9}"/>
                  </a:ext>
                </a:extLst>
              </p:cNvPr>
              <p:cNvSpPr txBox="1"/>
              <p:nvPr/>
            </p:nvSpPr>
            <p:spPr>
              <a:xfrm>
                <a:off x="778220" y="4675869"/>
                <a:ext cx="4300473" cy="979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sz="3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ja-JP" alt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ja-JP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A091321-0BD0-8958-A704-CB1B474B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0" y="4675869"/>
                <a:ext cx="4300473" cy="9796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68340FA2-EAF4-64AD-21B5-9F99AADFE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6" y="753062"/>
            <a:ext cx="4964238" cy="365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9967A4-023D-DFC6-323B-55499A5DAA37}"/>
              </a:ext>
            </a:extLst>
          </p:cNvPr>
          <p:cNvSpPr txBox="1"/>
          <p:nvPr/>
        </p:nvSpPr>
        <p:spPr>
          <a:xfrm>
            <a:off x="778220" y="801230"/>
            <a:ext cx="728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  <a:latin typeface="+mn-ea"/>
              </a:rPr>
              <a:t>x=0</a:t>
            </a:r>
            <a:endParaRPr lang="en-US" altLang="ja-JP" b="1" dirty="0">
              <a:solidFill>
                <a:srgbClr val="0070C0"/>
              </a:solidFill>
              <a:effectLst/>
              <a:latin typeface="+mn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CA11A6-8155-DF3A-B438-69EF7A7B4D50}"/>
              </a:ext>
            </a:extLst>
          </p:cNvPr>
          <p:cNvSpPr txBox="1"/>
          <p:nvPr/>
        </p:nvSpPr>
        <p:spPr>
          <a:xfrm>
            <a:off x="1506354" y="801230"/>
            <a:ext cx="927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  <a:latin typeface="+mn-ea"/>
              </a:rPr>
              <a:t>x=1.7</a:t>
            </a:r>
            <a:endParaRPr lang="en-US" altLang="ja-JP" b="1" dirty="0">
              <a:solidFill>
                <a:schemeClr val="accent2"/>
              </a:solidFill>
              <a:effectLst/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3EE0327-C429-8F7A-662B-F37843EE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753062"/>
            <a:ext cx="4964239" cy="365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F335C6AB-A534-36D4-BACD-3F18FCF08651}"/>
              </a:ext>
            </a:extLst>
          </p:cNvPr>
          <p:cNvSpPr/>
          <p:nvPr/>
        </p:nvSpPr>
        <p:spPr>
          <a:xfrm>
            <a:off x="5642718" y="2260600"/>
            <a:ext cx="401688" cy="1989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EA60EE-281C-DFE8-958B-F8BD770E932A}"/>
              </a:ext>
            </a:extLst>
          </p:cNvPr>
          <p:cNvSpPr txBox="1"/>
          <p:nvPr/>
        </p:nvSpPr>
        <p:spPr>
          <a:xfrm>
            <a:off x="6736696" y="4566244"/>
            <a:ext cx="53206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</a:t>
            </a:r>
            <a:r>
              <a:rPr kumimoji="1" lang="ja-JP" altLang="en-US" sz="2400" dirty="0"/>
              <a:t>（時間）のずれは自由に設定しよう</a:t>
            </a:r>
            <a:r>
              <a:rPr lang="en-US" altLang="ja-JP" sz="2400" dirty="0"/>
              <a:t>!</a:t>
            </a:r>
          </a:p>
          <a:p>
            <a:endParaRPr kumimoji="1" lang="en-US" altLang="ja-JP" sz="2400" dirty="0"/>
          </a:p>
          <a:p>
            <a:r>
              <a:rPr kumimoji="1" lang="ja-JP" altLang="en-US" sz="2400" dirty="0"/>
              <a:t>上の図は</a:t>
            </a:r>
            <a:r>
              <a:rPr kumimoji="1" lang="en-US" altLang="ja-JP" sz="2400" b="1" dirty="0">
                <a:solidFill>
                  <a:srgbClr val="0070C0"/>
                </a:solidFill>
              </a:rPr>
              <a:t>t=0</a:t>
            </a:r>
            <a:r>
              <a:rPr kumimoji="1" lang="ja-JP" altLang="en-US" sz="2400" dirty="0"/>
              <a:t>と</a:t>
            </a:r>
            <a:r>
              <a:rPr kumimoji="1" lang="en-US" altLang="ja-JP" sz="2400" b="1" dirty="0">
                <a:solidFill>
                  <a:schemeClr val="accent2"/>
                </a:solidFill>
              </a:rPr>
              <a:t>t=0.03</a:t>
            </a:r>
            <a:endParaRPr kumimoji="1" lang="ja-JP" alt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8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D65D73-8E94-4D1A-D743-FAC40E14EE5B}"/>
              </a:ext>
            </a:extLst>
          </p:cNvPr>
          <p:cNvSpPr txBox="1"/>
          <p:nvPr/>
        </p:nvSpPr>
        <p:spPr>
          <a:xfrm>
            <a:off x="170795" y="100078"/>
            <a:ext cx="6806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STEP3 </a:t>
            </a:r>
            <a:r>
              <a:rPr kumimoji="1" lang="ja-JP" altLang="en-US" sz="2400" b="1" dirty="0"/>
              <a:t>アニメーションをつくる（周期の確認）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F1F01DF-1485-8E7B-9F05-2229670A6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16" y="797277"/>
            <a:ext cx="7895167" cy="526344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2DB99F-58AA-6124-5C6F-CDF59C9BEDA6}"/>
              </a:ext>
            </a:extLst>
          </p:cNvPr>
          <p:cNvSpPr txBox="1"/>
          <p:nvPr/>
        </p:nvSpPr>
        <p:spPr>
          <a:xfrm>
            <a:off x="1267229" y="67157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※</a:t>
            </a:r>
            <a:r>
              <a:rPr kumimoji="1" lang="ja-JP" altLang="en-US" sz="2400" b="1" dirty="0"/>
              <a:t>まずはコピペ</a:t>
            </a:r>
          </a:p>
        </p:txBody>
      </p:sp>
    </p:spTree>
    <p:extLst>
      <p:ext uri="{BB962C8B-B14F-4D97-AF65-F5344CB8AC3E}">
        <p14:creationId xmlns:p14="http://schemas.microsoft.com/office/powerpoint/2010/main" val="951868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D65D73-8E94-4D1A-D743-FAC40E14EE5B}"/>
              </a:ext>
            </a:extLst>
          </p:cNvPr>
          <p:cNvSpPr txBox="1"/>
          <p:nvPr/>
        </p:nvSpPr>
        <p:spPr>
          <a:xfrm>
            <a:off x="170795" y="100078"/>
            <a:ext cx="4871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STEP4</a:t>
            </a:r>
            <a:r>
              <a:rPr kumimoji="1" lang="ja-JP" altLang="en-US" sz="2400" b="1" dirty="0"/>
              <a:t>　</a:t>
            </a:r>
            <a:r>
              <a:rPr lang="ja-JP" altLang="en-US" sz="2400" b="1" dirty="0"/>
              <a:t>音波のアニメーション①</a:t>
            </a:r>
            <a:endParaRPr lang="en-US" altLang="ja-JP" sz="2400" b="1" dirty="0"/>
          </a:p>
          <a:p>
            <a:r>
              <a:rPr kumimoji="1" lang="en-US" altLang="ja-JP" sz="2400" b="1" dirty="0"/>
              <a:t>	     </a:t>
            </a:r>
            <a:r>
              <a:rPr kumimoji="1" lang="en-US" altLang="ja-JP" sz="2400" dirty="0"/>
              <a:t>for</a:t>
            </a:r>
            <a:r>
              <a:rPr lang="ja-JP" altLang="en-US" sz="2400" dirty="0"/>
              <a:t>文を理解しよう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3FDDAFA-A2D1-A3EF-1895-B58FE0B9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" y="1540288"/>
            <a:ext cx="5666136" cy="377742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84C7F8-0F27-7BC1-2EE7-354033513FD2}"/>
              </a:ext>
            </a:extLst>
          </p:cNvPr>
          <p:cNvSpPr txBox="1"/>
          <p:nvPr/>
        </p:nvSpPr>
        <p:spPr>
          <a:xfrm>
            <a:off x="5846234" y="419312"/>
            <a:ext cx="6096000" cy="5632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effectLst/>
                <a:latin typeface="+mn-ea"/>
              </a:rPr>
              <a:t>fig=</a:t>
            </a:r>
            <a:r>
              <a:rPr lang="en-US" altLang="ja-JP" dirty="0" err="1">
                <a:effectLst/>
                <a:latin typeface="+mn-ea"/>
              </a:rPr>
              <a:t>plt.figure</a:t>
            </a:r>
            <a:r>
              <a:rPr lang="en-US" altLang="ja-JP" dirty="0">
                <a:effectLst/>
                <a:latin typeface="+mn-ea"/>
              </a:rPr>
              <a:t>(</a:t>
            </a:r>
            <a:r>
              <a:rPr lang="en-US" altLang="ja-JP" dirty="0" err="1">
                <a:effectLst/>
                <a:latin typeface="+mn-ea"/>
              </a:rPr>
              <a:t>figsize</a:t>
            </a:r>
            <a:r>
              <a:rPr lang="en-US" altLang="ja-JP" dirty="0">
                <a:effectLst/>
                <a:latin typeface="+mn-ea"/>
              </a:rPr>
              <a:t>=(6,4))</a:t>
            </a:r>
          </a:p>
          <a:p>
            <a:r>
              <a:rPr lang="en-US" altLang="ja-JP" dirty="0">
                <a:effectLst/>
                <a:latin typeface="+mn-ea"/>
              </a:rPr>
              <a:t>ax1=</a:t>
            </a:r>
            <a:r>
              <a:rPr lang="en-US" altLang="ja-JP" dirty="0" err="1">
                <a:effectLst/>
                <a:latin typeface="+mn-ea"/>
              </a:rPr>
              <a:t>fig.add_subplot</a:t>
            </a:r>
            <a:r>
              <a:rPr lang="en-US" altLang="ja-JP" dirty="0">
                <a:effectLst/>
                <a:latin typeface="+mn-ea"/>
              </a:rPr>
              <a:t>(111)</a:t>
            </a:r>
          </a:p>
          <a:p>
            <a:r>
              <a:rPr lang="en-US" altLang="ja-JP" dirty="0">
                <a:effectLst/>
                <a:latin typeface="+mn-ea"/>
              </a:rPr>
              <a:t>ax1.set_xlim([0, 3.4])</a:t>
            </a:r>
          </a:p>
          <a:p>
            <a:r>
              <a:rPr lang="en-US" altLang="ja-JP" dirty="0">
                <a:effectLst/>
                <a:latin typeface="+mn-ea"/>
              </a:rPr>
              <a:t>ax1.set_ylim([-2,2])</a:t>
            </a:r>
          </a:p>
          <a:p>
            <a:r>
              <a:rPr lang="en-US" altLang="ja-JP" dirty="0">
                <a:effectLst/>
                <a:latin typeface="+mn-ea"/>
              </a:rPr>
              <a:t>ax1.set_xlabel("distance[m]")</a:t>
            </a:r>
          </a:p>
          <a:p>
            <a:r>
              <a:rPr lang="en-US" altLang="ja-JP" dirty="0">
                <a:effectLst/>
                <a:latin typeface="+mn-ea"/>
              </a:rPr>
              <a:t>ax1.set_ylabel("amplitude[-]")</a:t>
            </a:r>
          </a:p>
          <a:p>
            <a:r>
              <a:rPr lang="en-US" altLang="ja-JP" dirty="0">
                <a:effectLst/>
                <a:latin typeface="+mn-ea"/>
              </a:rPr>
              <a:t>ax1.set_alpha(0.4)</a:t>
            </a:r>
          </a:p>
          <a:p>
            <a:r>
              <a:rPr lang="en-US" altLang="ja-JP" dirty="0">
                <a:effectLst/>
                <a:latin typeface="+mn-ea"/>
              </a:rPr>
              <a:t>images = []</a:t>
            </a:r>
          </a:p>
          <a:p>
            <a:br>
              <a:rPr lang="en-US" altLang="ja-JP" dirty="0">
                <a:effectLst/>
                <a:latin typeface="+mn-ea"/>
              </a:rPr>
            </a:br>
            <a:r>
              <a:rPr lang="en-US" altLang="ja-JP" b="1" dirty="0">
                <a:effectLst/>
                <a:latin typeface="+mn-ea"/>
              </a:rPr>
              <a:t>for </a:t>
            </a:r>
            <a:r>
              <a:rPr lang="en-US" altLang="ja-JP" b="1" dirty="0" err="1">
                <a:effectLst/>
                <a:latin typeface="+mn-ea"/>
              </a:rPr>
              <a:t>i</a:t>
            </a:r>
            <a:r>
              <a:rPr lang="en-US" altLang="ja-JP" b="1" dirty="0">
                <a:effectLst/>
                <a:latin typeface="+mn-ea"/>
              </a:rPr>
              <a:t> in (t):</a:t>
            </a:r>
          </a:p>
          <a:p>
            <a:r>
              <a:rPr lang="en-US" altLang="ja-JP" b="1" dirty="0">
                <a:effectLst/>
                <a:latin typeface="+mn-ea"/>
              </a:rPr>
              <a:t>    wav = ("</a:t>
            </a:r>
            <a:r>
              <a:rPr lang="ja-JP" altLang="en-US" b="1" dirty="0">
                <a:effectLst/>
                <a:latin typeface="+mn-ea"/>
              </a:rPr>
              <a:t>ここを埋めてください</a:t>
            </a:r>
            <a:r>
              <a:rPr lang="en-US" altLang="ja-JP" b="1" dirty="0">
                <a:effectLst/>
                <a:latin typeface="+mn-ea"/>
              </a:rPr>
              <a:t>")</a:t>
            </a:r>
            <a:endParaRPr lang="ja-JP" altLang="en-US" b="1" dirty="0">
              <a:effectLst/>
              <a:latin typeface="+mn-ea"/>
            </a:endParaRPr>
          </a:p>
          <a:p>
            <a:r>
              <a:rPr lang="ja-JP" altLang="en-US" b="1" dirty="0">
                <a:effectLst/>
                <a:latin typeface="+mn-ea"/>
              </a:rPr>
              <a:t>    </a:t>
            </a:r>
            <a:r>
              <a:rPr lang="en-US" altLang="ja-JP" b="1" dirty="0">
                <a:effectLst/>
                <a:latin typeface="+mn-ea"/>
              </a:rPr>
              <a:t>wav1=ax1.plot(</a:t>
            </a:r>
            <a:r>
              <a:rPr lang="en-US" altLang="ja-JP" b="1" dirty="0" err="1">
                <a:effectLst/>
                <a:latin typeface="+mn-ea"/>
              </a:rPr>
              <a:t>x,wav,color</a:t>
            </a:r>
            <a:r>
              <a:rPr lang="en-US" altLang="ja-JP" b="1" dirty="0">
                <a:effectLst/>
                <a:latin typeface="+mn-ea"/>
              </a:rPr>
              <a:t>="red",</a:t>
            </a:r>
            <a:r>
              <a:rPr lang="en-US" altLang="ja-JP" b="1" dirty="0" err="1">
                <a:effectLst/>
                <a:latin typeface="+mn-ea"/>
              </a:rPr>
              <a:t>linestyle</a:t>
            </a:r>
            <a:r>
              <a:rPr lang="en-US" altLang="ja-JP" b="1" dirty="0">
                <a:effectLst/>
                <a:latin typeface="+mn-ea"/>
              </a:rPr>
              <a:t>="None",</a:t>
            </a:r>
            <a:r>
              <a:rPr lang="en-US" altLang="ja-JP" b="1" dirty="0" err="1">
                <a:effectLst/>
                <a:latin typeface="+mn-ea"/>
              </a:rPr>
              <a:t>markersize</a:t>
            </a:r>
            <a:r>
              <a:rPr lang="en-US" altLang="ja-JP" b="1" dirty="0">
                <a:effectLst/>
                <a:latin typeface="+mn-ea"/>
              </a:rPr>
              <a:t>="3",marker="o")</a:t>
            </a:r>
          </a:p>
          <a:p>
            <a:r>
              <a:rPr lang="en-US" altLang="ja-JP" b="1" dirty="0">
                <a:effectLst/>
                <a:latin typeface="+mn-ea"/>
              </a:rPr>
              <a:t>    </a:t>
            </a:r>
            <a:r>
              <a:rPr lang="en-US" altLang="ja-JP" b="1" dirty="0" err="1">
                <a:effectLst/>
                <a:latin typeface="+mn-ea"/>
              </a:rPr>
              <a:t>images.append</a:t>
            </a:r>
            <a:r>
              <a:rPr lang="en-US" altLang="ja-JP" b="1" dirty="0">
                <a:effectLst/>
                <a:latin typeface="+mn-ea"/>
              </a:rPr>
              <a:t>(wav1)</a:t>
            </a:r>
          </a:p>
          <a:p>
            <a:br>
              <a:rPr lang="en-US" altLang="ja-JP" dirty="0">
                <a:effectLst/>
                <a:latin typeface="+mn-ea"/>
              </a:rPr>
            </a:br>
            <a:r>
              <a:rPr lang="en-US" altLang="ja-JP" dirty="0">
                <a:effectLst/>
                <a:latin typeface="+mn-ea"/>
              </a:rPr>
              <a:t>#</a:t>
            </a:r>
            <a:r>
              <a:rPr lang="ja-JP" altLang="en-US" dirty="0">
                <a:effectLst/>
                <a:latin typeface="+mn-ea"/>
              </a:rPr>
              <a:t>アニメーションを作成</a:t>
            </a:r>
          </a:p>
          <a:p>
            <a:r>
              <a:rPr lang="en-US" altLang="ja-JP" dirty="0">
                <a:effectLst/>
                <a:latin typeface="+mn-ea"/>
              </a:rPr>
              <a:t>ani=</a:t>
            </a:r>
            <a:r>
              <a:rPr lang="en-US" altLang="ja-JP" dirty="0" err="1">
                <a:effectLst/>
                <a:latin typeface="+mn-ea"/>
              </a:rPr>
              <a:t>animation.ArtistAnimation</a:t>
            </a:r>
            <a:r>
              <a:rPr lang="en-US" altLang="ja-JP" dirty="0">
                <a:effectLst/>
                <a:latin typeface="+mn-ea"/>
              </a:rPr>
              <a:t>(</a:t>
            </a:r>
            <a:r>
              <a:rPr lang="en-US" altLang="ja-JP" dirty="0" err="1">
                <a:effectLst/>
                <a:latin typeface="+mn-ea"/>
              </a:rPr>
              <a:t>fig,images,interval</a:t>
            </a:r>
            <a:r>
              <a:rPr lang="en-US" altLang="ja-JP" dirty="0">
                <a:effectLst/>
                <a:latin typeface="+mn-ea"/>
              </a:rPr>
              <a:t>=100)</a:t>
            </a:r>
          </a:p>
          <a:p>
            <a:r>
              <a:rPr lang="en-US" altLang="ja-JP" dirty="0" err="1">
                <a:effectLst/>
                <a:latin typeface="+mn-ea"/>
              </a:rPr>
              <a:t>plt.close</a:t>
            </a:r>
            <a:r>
              <a:rPr lang="en-US" altLang="ja-JP" dirty="0">
                <a:effectLst/>
                <a:latin typeface="+mn-ea"/>
              </a:rPr>
              <a:t>()</a:t>
            </a:r>
          </a:p>
          <a:p>
            <a:r>
              <a:rPr lang="en-US" altLang="ja-JP" dirty="0" err="1">
                <a:effectLst/>
                <a:latin typeface="+mn-ea"/>
              </a:rPr>
              <a:t>rc</a:t>
            </a:r>
            <a:r>
              <a:rPr lang="en-US" altLang="ja-JP" dirty="0">
                <a:effectLst/>
                <a:latin typeface="+mn-ea"/>
              </a:rPr>
              <a:t>('animation', html='</a:t>
            </a:r>
            <a:r>
              <a:rPr lang="en-US" altLang="ja-JP" dirty="0" err="1">
                <a:effectLst/>
                <a:latin typeface="+mn-ea"/>
              </a:rPr>
              <a:t>jshtml</a:t>
            </a:r>
            <a:r>
              <a:rPr lang="en-US" altLang="ja-JP" dirty="0">
                <a:effectLst/>
                <a:latin typeface="+mn-ea"/>
              </a:rPr>
              <a:t>')</a:t>
            </a:r>
          </a:p>
          <a:p>
            <a:r>
              <a:rPr lang="en-US" altLang="ja-JP" dirty="0">
                <a:effectLst/>
                <a:latin typeface="+mn-ea"/>
              </a:rPr>
              <a:t>ani</a:t>
            </a:r>
          </a:p>
        </p:txBody>
      </p:sp>
    </p:spTree>
    <p:extLst>
      <p:ext uri="{BB962C8B-B14F-4D97-AF65-F5344CB8AC3E}">
        <p14:creationId xmlns:p14="http://schemas.microsoft.com/office/powerpoint/2010/main" val="356148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D65D73-8E94-4D1A-D743-FAC40E14EE5B}"/>
              </a:ext>
            </a:extLst>
          </p:cNvPr>
          <p:cNvSpPr txBox="1"/>
          <p:nvPr/>
        </p:nvSpPr>
        <p:spPr>
          <a:xfrm>
            <a:off x="170795" y="100078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STEP3</a:t>
            </a:r>
            <a:r>
              <a:rPr kumimoji="1" lang="ja-JP" altLang="en-US" sz="2400" b="1" dirty="0"/>
              <a:t>と</a:t>
            </a:r>
            <a:r>
              <a:rPr kumimoji="1" lang="en-US" altLang="ja-JP" sz="2400" b="1" dirty="0"/>
              <a:t>STEP4</a:t>
            </a:r>
            <a:r>
              <a:rPr kumimoji="1" lang="ja-JP" altLang="en-US" sz="2400" b="1" dirty="0"/>
              <a:t>の比較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3FDDAFA-A2D1-A3EF-1895-B58FE0B9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5488"/>
            <a:ext cx="6123336" cy="408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C6CE52D-8C2A-E67D-E344-CDF80E50C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36" y="1235488"/>
            <a:ext cx="6123336" cy="408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86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D65D73-8E94-4D1A-D743-FAC40E14EE5B}"/>
              </a:ext>
            </a:extLst>
          </p:cNvPr>
          <p:cNvSpPr txBox="1"/>
          <p:nvPr/>
        </p:nvSpPr>
        <p:spPr>
          <a:xfrm>
            <a:off x="170795" y="100078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STEP5</a:t>
            </a:r>
            <a:r>
              <a:rPr kumimoji="1" lang="ja-JP" altLang="en-US" sz="2400" b="1" dirty="0"/>
              <a:t>　</a:t>
            </a:r>
            <a:r>
              <a:rPr lang="ja-JP" altLang="en-US" sz="2400" b="1" dirty="0"/>
              <a:t>音波のアニメーション②</a:t>
            </a:r>
            <a:endParaRPr kumimoji="1" lang="ja-JP" altLang="en-US" sz="24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3B6B375-109A-9003-4F0E-1A3163FFC7DE}"/>
              </a:ext>
            </a:extLst>
          </p:cNvPr>
          <p:cNvSpPr txBox="1"/>
          <p:nvPr/>
        </p:nvSpPr>
        <p:spPr>
          <a:xfrm>
            <a:off x="249766" y="883245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左から右に進行する入射波を描こう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DFFC78-5F38-B817-8E69-EAC000F4C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718" y="1531176"/>
            <a:ext cx="672465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D65D73-8E94-4D1A-D743-FAC40E14EE5B}"/>
              </a:ext>
            </a:extLst>
          </p:cNvPr>
          <p:cNvSpPr txBox="1"/>
          <p:nvPr/>
        </p:nvSpPr>
        <p:spPr>
          <a:xfrm>
            <a:off x="170795" y="100078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STEP6</a:t>
            </a:r>
            <a:r>
              <a:rPr kumimoji="1" lang="ja-JP" altLang="en-US" sz="2400" b="1" dirty="0"/>
              <a:t>　</a:t>
            </a:r>
            <a:r>
              <a:rPr lang="ja-JP" altLang="en-US" sz="2400" b="1" dirty="0"/>
              <a:t>音波のアニメーション②</a:t>
            </a:r>
            <a:endParaRPr kumimoji="1" lang="ja-JP" altLang="en-US" sz="24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3B6B375-109A-9003-4F0E-1A3163FFC7DE}"/>
              </a:ext>
            </a:extLst>
          </p:cNvPr>
          <p:cNvSpPr txBox="1"/>
          <p:nvPr/>
        </p:nvSpPr>
        <p:spPr>
          <a:xfrm>
            <a:off x="249766" y="883245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左から右に進行する入射波、</a:t>
            </a:r>
            <a:endParaRPr kumimoji="1" lang="en-US" altLang="ja-JP" sz="2400" dirty="0"/>
          </a:p>
          <a:p>
            <a:r>
              <a:rPr lang="ja-JP" altLang="en-US" sz="2400" dirty="0"/>
              <a:t>右から左に進行する反射波</a:t>
            </a:r>
            <a:r>
              <a:rPr kumimoji="1" lang="ja-JP" altLang="en-US" sz="2400" dirty="0"/>
              <a:t>を描こう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B08D9AA-3B21-1C09-A08F-AB029A5C0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33" y="1825977"/>
            <a:ext cx="7306733" cy="48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05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D65D73-8E94-4D1A-D743-FAC40E14EE5B}"/>
              </a:ext>
            </a:extLst>
          </p:cNvPr>
          <p:cNvSpPr txBox="1"/>
          <p:nvPr/>
        </p:nvSpPr>
        <p:spPr>
          <a:xfrm>
            <a:off x="170795" y="100078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STEP7</a:t>
            </a:r>
            <a:r>
              <a:rPr kumimoji="1" lang="ja-JP" altLang="en-US" sz="2400" b="1" dirty="0"/>
              <a:t>　</a:t>
            </a:r>
            <a:r>
              <a:rPr lang="ja-JP" altLang="en-US" sz="2400" b="1" dirty="0"/>
              <a:t>音波のアニメーション③</a:t>
            </a:r>
            <a:endParaRPr kumimoji="1" lang="ja-JP" altLang="en-US" sz="24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3B6B375-109A-9003-4F0E-1A3163FFC7DE}"/>
              </a:ext>
            </a:extLst>
          </p:cNvPr>
          <p:cNvSpPr txBox="1"/>
          <p:nvPr/>
        </p:nvSpPr>
        <p:spPr>
          <a:xfrm>
            <a:off x="249766" y="883245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左から右に進行する入射波、</a:t>
            </a:r>
            <a:endParaRPr kumimoji="1" lang="en-US" altLang="ja-JP" sz="2400" dirty="0"/>
          </a:p>
          <a:p>
            <a:r>
              <a:rPr lang="ja-JP" altLang="en-US" sz="2400" dirty="0"/>
              <a:t>右から左に進行する反射波</a:t>
            </a:r>
            <a:r>
              <a:rPr kumimoji="1" lang="ja-JP" altLang="en-US" sz="2400" dirty="0"/>
              <a:t>、</a:t>
            </a:r>
            <a:endParaRPr kumimoji="1" lang="en-US" altLang="ja-JP" sz="2400" dirty="0"/>
          </a:p>
          <a:p>
            <a:r>
              <a:rPr lang="ja-JP" altLang="en-US" sz="2400" dirty="0"/>
              <a:t>それによる合成波（定在波）を描こう</a:t>
            </a:r>
            <a:endParaRPr kumimoji="1" lang="ja-JP" altLang="en-US" sz="24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AB464C6-C545-5311-EC69-B0D8B38C0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11" y="1999289"/>
            <a:ext cx="6739467" cy="449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9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2A3EDF-887C-E966-B89B-6773F8BDD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00" y="1415089"/>
            <a:ext cx="6739467" cy="449297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36A569-B15C-2E1E-5C0F-0CF0C7D724A9}"/>
              </a:ext>
            </a:extLst>
          </p:cNvPr>
          <p:cNvSpPr txBox="1"/>
          <p:nvPr/>
        </p:nvSpPr>
        <p:spPr>
          <a:xfrm>
            <a:off x="3831168" y="2099106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今日の</a:t>
            </a:r>
            <a:r>
              <a:rPr lang="en-US" altLang="ja-JP" sz="18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110</a:t>
            </a:r>
            <a:r>
              <a:rPr lang="ja-JP" altLang="en-US" sz="18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分でここまで到達したら上級者！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0FF4FC-D6E3-0B7F-C6F6-01808285A619}"/>
              </a:ext>
            </a:extLst>
          </p:cNvPr>
          <p:cNvSpPr txBox="1"/>
          <p:nvPr/>
        </p:nvSpPr>
        <p:spPr>
          <a:xfrm>
            <a:off x="95669" y="143632"/>
            <a:ext cx="6695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今日の講習の目標</a:t>
            </a:r>
            <a:endParaRPr lang="ja-JP" altLang="en-US" sz="28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5130CC-F85D-B448-3728-CF0AF0E81832}"/>
              </a:ext>
            </a:extLst>
          </p:cNvPr>
          <p:cNvSpPr txBox="1"/>
          <p:nvPr/>
        </p:nvSpPr>
        <p:spPr>
          <a:xfrm>
            <a:off x="95669" y="949933"/>
            <a:ext cx="12096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‣ 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プログラミング言語</a:t>
            </a:r>
            <a:r>
              <a:rPr lang="en-US" altLang="ja-JP" sz="24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Python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を用いて、</a:t>
            </a:r>
            <a:endParaRPr lang="en-US" altLang="ja-JP" sz="2400" dirty="0">
              <a:effectLst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　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音波が空間を伝わるアニメーションを作成する。</a:t>
            </a:r>
            <a:endParaRPr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94912A-8F30-E299-EB64-64BB40C03F76}"/>
              </a:ext>
            </a:extLst>
          </p:cNvPr>
          <p:cNvSpPr txBox="1"/>
          <p:nvPr/>
        </p:nvSpPr>
        <p:spPr>
          <a:xfrm>
            <a:off x="95669" y="5957724"/>
            <a:ext cx="12096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‣ 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音波について学び、</a:t>
            </a:r>
            <a:r>
              <a:rPr lang="en-US" altLang="ja-JP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Python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に触れる。</a:t>
            </a:r>
            <a:endParaRPr lang="en-US" altLang="ja-JP" sz="2400" dirty="0">
              <a:effectLst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（プログラミングのレベルに合わせて</a:t>
            </a:r>
            <a:r>
              <a:rPr lang="en-US" altLang="ja-JP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STEP</a:t>
            </a:r>
            <a:r>
              <a:rPr lang="ja-JP" altLang="en-US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ごとの問題を用意）</a:t>
            </a:r>
            <a:endParaRPr lang="ja-JP" altLang="en-US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C0AA8B-631F-73B7-8E23-AFC7D8DEAF2C}"/>
              </a:ext>
            </a:extLst>
          </p:cNvPr>
          <p:cNvSpPr txBox="1"/>
          <p:nvPr/>
        </p:nvSpPr>
        <p:spPr>
          <a:xfrm>
            <a:off x="95669" y="5496059"/>
            <a:ext cx="2547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初学者向け目標</a:t>
            </a:r>
            <a:endParaRPr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01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0FF4FC-D6E3-0B7F-C6F6-01808285A619}"/>
              </a:ext>
            </a:extLst>
          </p:cNvPr>
          <p:cNvSpPr txBox="1"/>
          <p:nvPr/>
        </p:nvSpPr>
        <p:spPr>
          <a:xfrm>
            <a:off x="95669" y="143632"/>
            <a:ext cx="6695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今日の講習の内容</a:t>
            </a:r>
            <a:endParaRPr lang="ja-JP" altLang="en-US" sz="28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5130CC-F85D-B448-3728-CF0AF0E81832}"/>
              </a:ext>
            </a:extLst>
          </p:cNvPr>
          <p:cNvSpPr txBox="1"/>
          <p:nvPr/>
        </p:nvSpPr>
        <p:spPr>
          <a:xfrm>
            <a:off x="95669" y="949933"/>
            <a:ext cx="1209633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STEP1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　音波</a:t>
            </a:r>
            <a:r>
              <a:rPr lang="ja-JP" altLang="en-US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の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描画①（時間の関数）</a:t>
            </a:r>
            <a:endParaRPr lang="en-US" altLang="ja-JP" sz="2400" dirty="0">
              <a:effectLst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endParaRPr lang="en-US" altLang="ja-JP" sz="2400" dirty="0">
              <a:effectLst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400" dirty="0"/>
              <a:t>STEP2</a:t>
            </a:r>
            <a:r>
              <a:rPr lang="ja-JP" altLang="en-US" sz="2400" dirty="0"/>
              <a:t>　音波の描画②（時間と位置の関数）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STEP3</a:t>
            </a:r>
            <a:r>
              <a:rPr lang="ja-JP" altLang="en-US" sz="2400" dirty="0"/>
              <a:t>　アニメーションをつくる（周期について）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STEP4</a:t>
            </a:r>
            <a:r>
              <a:rPr lang="ja-JP" altLang="en-US" sz="2400" dirty="0"/>
              <a:t>　音波のアニメーション①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STEP5</a:t>
            </a:r>
            <a:r>
              <a:rPr lang="ja-JP" altLang="en-US" sz="2400" dirty="0"/>
              <a:t>　音波のアニメーション②（入射波）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STEP6</a:t>
            </a:r>
            <a:r>
              <a:rPr lang="ja-JP" altLang="en-US" sz="2400" dirty="0"/>
              <a:t>　音波のアニメーション③（入射波と反射波）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STEP7</a:t>
            </a:r>
            <a:r>
              <a:rPr lang="ja-JP" altLang="en-US" sz="2400" dirty="0"/>
              <a:t>　音波のアニメーション④（入射波と反射波と合成波）</a:t>
            </a:r>
            <a:endParaRPr lang="en-US" altLang="ja-JP" sz="2400" dirty="0"/>
          </a:p>
          <a:p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874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0FF4FC-D6E3-0B7F-C6F6-01808285A619}"/>
              </a:ext>
            </a:extLst>
          </p:cNvPr>
          <p:cNvSpPr txBox="1"/>
          <p:nvPr/>
        </p:nvSpPr>
        <p:spPr>
          <a:xfrm>
            <a:off x="95669" y="143632"/>
            <a:ext cx="7862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STEP 1 </a:t>
            </a:r>
            <a:r>
              <a:rPr lang="ja-JP" altLang="en-US" sz="28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音の数式表現 （時間の関数）</a:t>
            </a:r>
            <a:endParaRPr lang="ja-JP" altLang="en-US" sz="28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5130CC-F85D-B448-3728-CF0AF0E81832}"/>
              </a:ext>
            </a:extLst>
          </p:cNvPr>
          <p:cNvSpPr txBox="1"/>
          <p:nvPr/>
        </p:nvSpPr>
        <p:spPr>
          <a:xfrm>
            <a:off x="95669" y="949933"/>
            <a:ext cx="12096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‣ </a:t>
            </a:r>
            <a:r>
              <a:rPr lang="ja-JP" altLang="en-US" sz="2400" u="sng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時間の関数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としての音の数式表現を考えよう。</a:t>
            </a:r>
            <a:endParaRPr lang="ja-JP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E6537F-D75B-6674-A6C9-8B679D45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45" y="1550041"/>
            <a:ext cx="5221287" cy="384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C46EC7D-759C-3A50-AF04-2AB7E42A60A3}"/>
                  </a:ext>
                </a:extLst>
              </p:cNvPr>
              <p:cNvSpPr txBox="1"/>
              <p:nvPr/>
            </p:nvSpPr>
            <p:spPr>
              <a:xfrm>
                <a:off x="1240365" y="2958468"/>
                <a:ext cx="232833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b="1" dirty="0">
                    <a:effectLst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縦軸＝振幅</a:t>
                </a: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游ゴシック" panose="020B0400000000000000" pitchFamily="50" charset="-128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ja-JP" altLang="en-US" sz="2400" b="1" dirty="0">
                    <a:effectLst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　</a:t>
                </a:r>
                <a:endParaRPr lang="en-US" altLang="ja-JP" sz="2400" b="1" dirty="0">
                  <a:effectLst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400" b="1" dirty="0"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　　（音圧）　　</a:t>
                </a:r>
                <a:endParaRPr lang="ja-JP" altLang="en-US" sz="2400" b="1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C46EC7D-759C-3A50-AF04-2AB7E42A6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65" y="2958468"/>
                <a:ext cx="2328333" cy="830997"/>
              </a:xfrm>
              <a:prstGeom prst="rect">
                <a:avLst/>
              </a:prstGeom>
              <a:blipFill>
                <a:blip r:embed="rId3"/>
                <a:stretch>
                  <a:fillRect l="-3927" t="-5839" b="-153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6E24FFD-63FC-1178-58DF-9B0E53DD6308}"/>
              </a:ext>
            </a:extLst>
          </p:cNvPr>
          <p:cNvSpPr txBox="1"/>
          <p:nvPr/>
        </p:nvSpPr>
        <p:spPr>
          <a:xfrm>
            <a:off x="184569" y="5908067"/>
            <a:ext cx="120963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‣ </a:t>
            </a:r>
            <a:r>
              <a:rPr lang="ja-JP" altLang="en-US" sz="20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音が伝搬しているとき、ある地点においては、「</a:t>
            </a:r>
            <a:r>
              <a:rPr lang="ja-JP" altLang="en-US" sz="2000" u="sng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時間とともに圧力が変化</a:t>
            </a:r>
            <a:r>
              <a:rPr lang="ja-JP" altLang="en-US" sz="20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」している。</a:t>
            </a:r>
            <a:endParaRPr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9A94647-25A5-0FD0-3B26-0678E351E243}"/>
              </a:ext>
            </a:extLst>
          </p:cNvPr>
          <p:cNvSpPr txBox="1"/>
          <p:nvPr/>
        </p:nvSpPr>
        <p:spPr>
          <a:xfrm>
            <a:off x="6441434" y="6331191"/>
            <a:ext cx="2774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→音として聞こえる</a:t>
            </a:r>
            <a:endParaRPr lang="ja-JP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33B683B-9BFC-F790-FC75-3595A07D476B}"/>
                  </a:ext>
                </a:extLst>
              </p:cNvPr>
              <p:cNvSpPr txBox="1"/>
              <p:nvPr/>
            </p:nvSpPr>
            <p:spPr>
              <a:xfrm>
                <a:off x="8965486" y="2600299"/>
                <a:ext cx="294465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sz="3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ja-JP" alt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kumimoji="1" lang="en-US" altLang="ja-JP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33B683B-9BFC-F790-FC75-3595A07D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486" y="2600299"/>
                <a:ext cx="29446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C0AA8B-631F-73B7-8E23-AFC7D8DEAF2C}"/>
                  </a:ext>
                </a:extLst>
              </p:cNvPr>
              <p:cNvSpPr txBox="1"/>
              <p:nvPr/>
            </p:nvSpPr>
            <p:spPr>
              <a:xfrm>
                <a:off x="5213769" y="5307959"/>
                <a:ext cx="20379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400" b="1" dirty="0">
                    <a:effectLst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横軸＝時間</a:t>
                </a: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游ゴシック" panose="020B0400000000000000" pitchFamily="50" charset="-128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endParaRPr lang="ja-JP" altLang="en-US" sz="2400" b="1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6C0AA8B-631F-73B7-8E23-AFC7D8DE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769" y="5307959"/>
                <a:ext cx="2037930" cy="461665"/>
              </a:xfrm>
              <a:prstGeom prst="rect">
                <a:avLst/>
              </a:prstGeom>
              <a:blipFill>
                <a:blip r:embed="rId5"/>
                <a:stretch>
                  <a:fillRect l="-4478" t="-10667" b="-3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ABDC038-162F-E107-CB34-3A7A48EC37E5}"/>
                  </a:ext>
                </a:extLst>
              </p:cNvPr>
              <p:cNvSpPr txBox="1"/>
              <p:nvPr/>
            </p:nvSpPr>
            <p:spPr>
              <a:xfrm>
                <a:off x="9081273" y="4257701"/>
                <a:ext cx="26035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i="1" dirty="0" smtClean="0">
                        <a:effectLst/>
                        <a:latin typeface="Cambria Math" panose="02040503050406030204" pitchFamily="18" charset="0"/>
                        <a:ea typeface="游ゴシック" panose="020B0400000000000000" pitchFamily="50" charset="-128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ja-JP" sz="2400" dirty="0">
                    <a:effectLst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:</a:t>
                </a:r>
                <a:r>
                  <a:rPr lang="ja-JP" altLang="en-US" sz="2400" dirty="0">
                    <a:effectLst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周波数</a:t>
                </a:r>
                <a:r>
                  <a:rPr lang="en-US" altLang="ja-JP" sz="2400" dirty="0">
                    <a:effectLst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[Hz]</a:t>
                </a:r>
              </a:p>
              <a:p>
                <a:r>
                  <a:rPr lang="en-US" altLang="ja-JP" sz="2400" dirty="0"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  </a:t>
                </a:r>
                <a:r>
                  <a:rPr lang="en-US" altLang="ja-JP" sz="2000" dirty="0"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1s</a:t>
                </a:r>
                <a:r>
                  <a:rPr lang="ja-JP" altLang="en-US" sz="2000" dirty="0"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に</a:t>
                </a:r>
                <a:r>
                  <a:rPr lang="en-US" altLang="ja-JP" sz="2000" dirty="0"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f</a:t>
                </a:r>
                <a:r>
                  <a:rPr lang="ja-JP" altLang="en-US" sz="2000" dirty="0"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個の波がある</a:t>
                </a:r>
                <a:endParaRPr lang="ja-JP" altLang="en-US" sz="2400" dirty="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ABDC038-162F-E107-CB34-3A7A48EC3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273" y="4257701"/>
                <a:ext cx="2603500" cy="830997"/>
              </a:xfrm>
              <a:prstGeom prst="rect">
                <a:avLst/>
              </a:prstGeom>
              <a:blipFill>
                <a:blip r:embed="rId6"/>
                <a:stretch>
                  <a:fillRect l="-2108" t="-5839" b="-102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10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0FF4FC-D6E3-0B7F-C6F6-01808285A619}"/>
              </a:ext>
            </a:extLst>
          </p:cNvPr>
          <p:cNvSpPr txBox="1"/>
          <p:nvPr/>
        </p:nvSpPr>
        <p:spPr>
          <a:xfrm>
            <a:off x="95669" y="143632"/>
            <a:ext cx="7862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STEP 1 </a:t>
            </a:r>
            <a:r>
              <a:rPr lang="ja-JP" altLang="en-US" sz="28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音の数式表現 （時間の関数）</a:t>
            </a:r>
            <a:endParaRPr lang="ja-JP" altLang="en-US" sz="28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5130CC-F85D-B448-3728-CF0AF0E81832}"/>
              </a:ext>
            </a:extLst>
          </p:cNvPr>
          <p:cNvSpPr txBox="1"/>
          <p:nvPr/>
        </p:nvSpPr>
        <p:spPr>
          <a:xfrm>
            <a:off x="95669" y="949933"/>
            <a:ext cx="12096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‣ </a:t>
            </a:r>
            <a:r>
              <a:rPr lang="en-US" altLang="ja-JP" sz="24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Python</a:t>
            </a:r>
            <a:r>
              <a:rPr lang="ja-JP" altLang="en-US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で正弦波を描こう</a:t>
            </a:r>
            <a:r>
              <a:rPr lang="en-US" altLang="ja-JP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! </a:t>
            </a:r>
            <a:r>
              <a:rPr lang="ja-JP" altLang="en-US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（静止画）</a:t>
            </a:r>
            <a:r>
              <a:rPr lang="en-US" altLang="ja-JP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!</a:t>
            </a:r>
            <a:endParaRPr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3D08E6-9C68-0A85-CC96-AD54607935D0}"/>
              </a:ext>
            </a:extLst>
          </p:cNvPr>
          <p:cNvSpPr txBox="1"/>
          <p:nvPr/>
        </p:nvSpPr>
        <p:spPr>
          <a:xfrm>
            <a:off x="235369" y="5780167"/>
            <a:ext cx="12096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‣ Python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とは？</a:t>
            </a:r>
            <a:endParaRPr lang="ja-JP" altLang="en-US" sz="2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CCABEB2-D44B-4412-A14B-CF24DCB2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45" y="1550041"/>
            <a:ext cx="5221287" cy="384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7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0FF4FC-D6E3-0B7F-C6F6-01808285A619}"/>
              </a:ext>
            </a:extLst>
          </p:cNvPr>
          <p:cNvSpPr txBox="1"/>
          <p:nvPr/>
        </p:nvSpPr>
        <p:spPr>
          <a:xfrm>
            <a:off x="95669" y="143632"/>
            <a:ext cx="7862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Python</a:t>
            </a:r>
            <a:r>
              <a:rPr lang="ja-JP" altLang="en-US" sz="28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とは</a:t>
            </a:r>
            <a:endParaRPr lang="ja-JP" altLang="en-US" sz="28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5130CC-F85D-B448-3728-CF0AF0E81832}"/>
              </a:ext>
            </a:extLst>
          </p:cNvPr>
          <p:cNvSpPr txBox="1"/>
          <p:nvPr/>
        </p:nvSpPr>
        <p:spPr>
          <a:xfrm>
            <a:off x="95670" y="949933"/>
            <a:ext cx="9027164" cy="214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‣ 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最近流行りのプログラミング言語（</a:t>
            </a:r>
            <a:r>
              <a:rPr lang="ja-JP" altLang="en-US" sz="24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無料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）</a:t>
            </a:r>
            <a:endParaRPr lang="en-US" altLang="ja-JP" sz="2400" dirty="0">
              <a:effectLst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</a:pPr>
            <a:endParaRPr lang="en-US" altLang="ja-JP" sz="2400" dirty="0"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‣ </a:t>
            </a:r>
            <a:r>
              <a:rPr lang="ja-JP" altLang="en-US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文法が</a:t>
            </a:r>
            <a:r>
              <a:rPr lang="ja-JP" altLang="en-US" sz="2400" u="sng" dirty="0">
                <a:ea typeface="游ゴシック" panose="020B0400000000000000" pitchFamily="50" charset="-128"/>
                <a:cs typeface="Times New Roman" panose="02020603050405020304" pitchFamily="18" charset="0"/>
              </a:rPr>
              <a:t>シンプルで書きやすく</a:t>
            </a:r>
            <a:r>
              <a:rPr lang="ja-JP" altLang="en-US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、読みやすい</a:t>
            </a:r>
            <a:endParaRPr lang="en-US" altLang="ja-JP" sz="2400" dirty="0"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</a:pPr>
            <a:endParaRPr lang="en-US" altLang="ja-JP" sz="2400" dirty="0"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‣</a:t>
            </a:r>
            <a:r>
              <a:rPr lang="ja-JP" altLang="en-US" sz="2400" dirty="0">
                <a:ea typeface="游ゴシック" panose="020B0400000000000000" pitchFamily="50" charset="-128"/>
                <a:cs typeface="Times New Roman" panose="02020603050405020304" pitchFamily="18" charset="0"/>
              </a:rPr>
              <a:t> 様々な領域に特化したライブラリ・モジュールが存在する</a:t>
            </a:r>
            <a:endParaRPr lang="en-US" altLang="ja-JP" sz="2400" dirty="0"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</a:pPr>
            <a:endParaRPr lang="en-US" altLang="ja-JP" sz="2400" dirty="0"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r>
              <a:rPr lang="en-US" altLang="ja-JP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‣ 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音響学に関連する本も多数：音響学分野で多く使われている</a:t>
            </a:r>
            <a:endParaRPr lang="ja-JP" altLang="en-US" sz="2400" dirty="0"/>
          </a:p>
        </p:txBody>
      </p:sp>
      <p:pic>
        <p:nvPicPr>
          <p:cNvPr id="4098" name="Picture 2" descr="ディジタル音響信号処理入門: Pythonによる自主演習 (音響入門シリーズ B 4)">
            <a:extLst>
              <a:ext uri="{FF2B5EF4-FFF2-40B4-BE49-F238E27FC236}">
                <a16:creationId xmlns:a16="http://schemas.microsoft.com/office/drawing/2014/main" id="{AC1B51BF-6BE4-82D1-42C6-7E98B4B9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08" y="3666368"/>
            <a:ext cx="20764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ythonで学ぶフーリエ解析と信号処理">
            <a:extLst>
              <a:ext uri="{FF2B5EF4-FFF2-40B4-BE49-F238E27FC236}">
                <a16:creationId xmlns:a16="http://schemas.microsoft.com/office/drawing/2014/main" id="{14F5E1B7-83B3-AAE9-7802-48E39B43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280" y="3666368"/>
            <a:ext cx="2162175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ythonで学ぶ音声合成 機械学習実践シリーズ">
            <a:extLst>
              <a:ext uri="{FF2B5EF4-FFF2-40B4-BE49-F238E27FC236}">
                <a16:creationId xmlns:a16="http://schemas.microsoft.com/office/drawing/2014/main" id="{A08FEA11-5AFF-87ED-70EE-5188531A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746" y="3666368"/>
            <a:ext cx="2390775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プログラミング言語 Pythonの紹介 - python.jp">
            <a:extLst>
              <a:ext uri="{FF2B5EF4-FFF2-40B4-BE49-F238E27FC236}">
                <a16:creationId xmlns:a16="http://schemas.microsoft.com/office/drawing/2014/main" id="{22DACF8E-CD6A-024F-4AED-6071D4FB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192" y="0"/>
            <a:ext cx="4270013" cy="180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ythonではじめる 音のプログラミング: コンピュータミュージックの信号処理">
            <a:extLst>
              <a:ext uri="{FF2B5EF4-FFF2-40B4-BE49-F238E27FC236}">
                <a16:creationId xmlns:a16="http://schemas.microsoft.com/office/drawing/2014/main" id="{8B29371C-146F-2B94-DDC5-53641B4D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666368"/>
            <a:ext cx="220980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269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0FF4FC-D6E3-0B7F-C6F6-01808285A619}"/>
              </a:ext>
            </a:extLst>
          </p:cNvPr>
          <p:cNvSpPr txBox="1"/>
          <p:nvPr/>
        </p:nvSpPr>
        <p:spPr>
          <a:xfrm>
            <a:off x="95669" y="143632"/>
            <a:ext cx="7862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STEP 1 </a:t>
            </a:r>
            <a:r>
              <a:rPr lang="ja-JP" altLang="en-US" sz="28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音の数式表現 （時間の関数）</a:t>
            </a:r>
            <a:endParaRPr lang="ja-JP" altLang="en-US" sz="2800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3D08E6-9C68-0A85-CC96-AD54607935D0}"/>
              </a:ext>
            </a:extLst>
          </p:cNvPr>
          <p:cNvSpPr txBox="1"/>
          <p:nvPr/>
        </p:nvSpPr>
        <p:spPr>
          <a:xfrm>
            <a:off x="235369" y="885573"/>
            <a:ext cx="12096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‣ 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まずは</a:t>
            </a:r>
            <a:r>
              <a:rPr lang="en-US" altLang="ja-JP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Python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に触れよう！　→　</a:t>
            </a:r>
            <a:r>
              <a:rPr lang="en-US" altLang="ja-JP" sz="2400" b="1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Google </a:t>
            </a:r>
            <a:r>
              <a:rPr lang="en-US" altLang="ja-JP" sz="2400" b="1" dirty="0" err="1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colab</a:t>
            </a:r>
            <a:r>
              <a:rPr lang="ja-JP" altLang="en-US" sz="2400" dirty="0">
                <a:effectLst/>
                <a:ea typeface="游ゴシック" panose="020B0400000000000000" pitchFamily="50" charset="-128"/>
                <a:cs typeface="Times New Roman" panose="02020603050405020304" pitchFamily="18" charset="0"/>
              </a:rPr>
              <a:t>を使います。</a:t>
            </a:r>
            <a:endParaRPr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BB1346-3CBB-6129-AD1E-81F75B9B98D2}"/>
              </a:ext>
            </a:extLst>
          </p:cNvPr>
          <p:cNvSpPr txBox="1"/>
          <p:nvPr/>
        </p:nvSpPr>
        <p:spPr>
          <a:xfrm>
            <a:off x="5113866" y="1347238"/>
            <a:ext cx="618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https://colab.research.google.com/?hl=ja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6010451-38F5-F63B-5C0E-0BF39DCDD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3"/>
          <a:stretch/>
        </p:blipFill>
        <p:spPr>
          <a:xfrm>
            <a:off x="0" y="1732703"/>
            <a:ext cx="12192000" cy="51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6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77BD41-92F2-2DB8-615E-10ECE5A06363}"/>
              </a:ext>
            </a:extLst>
          </p:cNvPr>
          <p:cNvSpPr txBox="1"/>
          <p:nvPr/>
        </p:nvSpPr>
        <p:spPr>
          <a:xfrm>
            <a:off x="170795" y="100078"/>
            <a:ext cx="608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Python</a:t>
            </a:r>
            <a:r>
              <a:rPr lang="ja-JP" altLang="en-US" sz="2800" b="1" dirty="0"/>
              <a:t>のプログラムコードのルール</a:t>
            </a:r>
            <a:endParaRPr kumimoji="1" lang="ja-JP" altLang="en-US" sz="24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F64E939-A588-EF0D-7D9A-24427CB9B5F4}"/>
              </a:ext>
            </a:extLst>
          </p:cNvPr>
          <p:cNvSpPr txBox="1"/>
          <p:nvPr/>
        </p:nvSpPr>
        <p:spPr>
          <a:xfrm>
            <a:off x="170795" y="2333896"/>
            <a:ext cx="9073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+mn-ea"/>
              </a:rPr>
              <a:t>↑ </a:t>
            </a:r>
            <a:r>
              <a:rPr lang="en-US" altLang="ja-JP" dirty="0">
                <a:latin typeface="+mn-ea"/>
              </a:rPr>
              <a:t>1</a:t>
            </a:r>
            <a:r>
              <a:rPr lang="ja-JP" altLang="en-US" dirty="0">
                <a:latin typeface="+mn-ea"/>
              </a:rPr>
              <a:t>から</a:t>
            </a:r>
            <a:r>
              <a:rPr lang="en-US" altLang="ja-JP" dirty="0">
                <a:latin typeface="+mn-ea"/>
              </a:rPr>
              <a:t>100</a:t>
            </a:r>
            <a:r>
              <a:rPr lang="ja-JP" altLang="en-US" dirty="0">
                <a:latin typeface="+mn-ea"/>
              </a:rPr>
              <a:t>までの整数を順番に足して、その結果を画面に表示するプログラムコード</a:t>
            </a:r>
            <a:endParaRPr lang="en-US" altLang="ja-JP" dirty="0">
              <a:latin typeface="+mn-ea"/>
            </a:endParaRPr>
          </a:p>
          <a:p>
            <a:endParaRPr kumimoji="1" lang="ja-JP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正方形/長方形 4">
            <a:extLst>
              <a:ext uri="{FF2B5EF4-FFF2-40B4-BE49-F238E27FC236}">
                <a16:creationId xmlns:a16="http://schemas.microsoft.com/office/drawing/2014/main" id="{8AEA56FD-0702-0E4D-A53E-13B314518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67" y="723733"/>
            <a:ext cx="8143875" cy="1569660"/>
          </a:xfrm>
          <a:prstGeom prst="rect">
            <a:avLst/>
          </a:prstGeom>
          <a:solidFill>
            <a:srgbClr val="EAF6F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2400" dirty="0">
                <a:solidFill>
                  <a:schemeClr val="accent1"/>
                </a:solidFill>
                <a:latin typeface="Lucida Console" panose="020B0609040504020204" pitchFamily="49" charset="0"/>
                <a:ea typeface="HG丸ｺﾞｼｯｸM-PRO" panose="020F0600000000000000" pitchFamily="50" charset="-128"/>
              </a:rPr>
              <a:t>total</a:t>
            </a:r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 = 0</a:t>
            </a:r>
          </a:p>
          <a:p>
            <a:pPr eaLnBrk="1" hangingPunct="1"/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for </a:t>
            </a:r>
            <a:r>
              <a:rPr lang="en-US" altLang="ja-JP" sz="2400" dirty="0" err="1">
                <a:solidFill>
                  <a:schemeClr val="accent1"/>
                </a:solidFill>
                <a:latin typeface="Lucida Console" panose="020B0609040504020204" pitchFamily="49" charset="0"/>
                <a:ea typeface="HG丸ｺﾞｼｯｸM-PRO" panose="020F0600000000000000" pitchFamily="50" charset="-128"/>
              </a:rPr>
              <a:t>i</a:t>
            </a:r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 in range(1, 101):</a:t>
            </a:r>
          </a:p>
          <a:p>
            <a:pPr eaLnBrk="1" hangingPunct="1"/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    </a:t>
            </a:r>
            <a:r>
              <a:rPr lang="en-US" altLang="ja-JP" sz="2400" dirty="0">
                <a:solidFill>
                  <a:schemeClr val="accent1"/>
                </a:solidFill>
                <a:latin typeface="Lucida Console" panose="020B0609040504020204" pitchFamily="49" charset="0"/>
                <a:ea typeface="HG丸ｺﾞｼｯｸM-PRO" panose="020F0600000000000000" pitchFamily="50" charset="-128"/>
              </a:rPr>
              <a:t>total</a:t>
            </a:r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 += </a:t>
            </a:r>
            <a:r>
              <a:rPr lang="en-US" altLang="ja-JP" sz="2400" dirty="0" err="1">
                <a:solidFill>
                  <a:schemeClr val="accent1"/>
                </a:solidFill>
                <a:latin typeface="Lucida Console" panose="020B0609040504020204" pitchFamily="49" charset="0"/>
                <a:ea typeface="HG丸ｺﾞｼｯｸM-PRO" panose="020F0600000000000000" pitchFamily="50" charset="-128"/>
              </a:rPr>
              <a:t>i</a:t>
            </a:r>
            <a:endParaRPr lang="en-US" altLang="ja-JP" sz="2400" dirty="0">
              <a:solidFill>
                <a:schemeClr val="accent1"/>
              </a:solidFill>
              <a:latin typeface="Lucida Console" panose="020B0609040504020204" pitchFamily="49" charset="0"/>
              <a:ea typeface="HG丸ｺﾞｼｯｸM-PRO" panose="020F0600000000000000" pitchFamily="50" charset="-128"/>
            </a:endParaRPr>
          </a:p>
          <a:p>
            <a:pPr eaLnBrk="1" hangingPunct="1"/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print(</a:t>
            </a:r>
            <a:r>
              <a:rPr lang="en-US" altLang="ja-JP" sz="2400" dirty="0">
                <a:solidFill>
                  <a:schemeClr val="accent1"/>
                </a:solidFill>
                <a:latin typeface="Lucida Console" panose="020B0609040504020204" pitchFamily="49" charset="0"/>
                <a:ea typeface="HG丸ｺﾞｼｯｸM-PRO" panose="020F0600000000000000" pitchFamily="50" charset="-128"/>
              </a:rPr>
              <a:t>total</a:t>
            </a:r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117EBA-3DCA-B9A4-EBFF-962B311C0C88}"/>
              </a:ext>
            </a:extLst>
          </p:cNvPr>
          <p:cNvSpPr txBox="1"/>
          <p:nvPr/>
        </p:nvSpPr>
        <p:spPr>
          <a:xfrm>
            <a:off x="170795" y="342900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‣ </a:t>
            </a:r>
            <a:r>
              <a:rPr lang="ja-JP" altLang="en-US" sz="2000" dirty="0"/>
              <a:t>半角英数と記号で記述する（文字列は日本語可）</a:t>
            </a:r>
            <a:endParaRPr lang="en-US" altLang="ja-JP" sz="2000" dirty="0"/>
          </a:p>
          <a:p>
            <a:r>
              <a:rPr lang="en-US" altLang="ja-JP" sz="2000" dirty="0"/>
              <a:t>‣ </a:t>
            </a:r>
            <a:r>
              <a:rPr lang="ja-JP" altLang="en-US" sz="2000" dirty="0"/>
              <a:t>上から順に一行ずつ実行</a:t>
            </a:r>
            <a:endParaRPr lang="en-US" altLang="ja-JP" sz="2000" dirty="0"/>
          </a:p>
          <a:p>
            <a:r>
              <a:rPr lang="en-US" altLang="ja-JP" sz="2000" dirty="0"/>
              <a:t>‣ </a:t>
            </a:r>
            <a:r>
              <a:rPr lang="ja-JP" altLang="en-US" sz="2000" dirty="0"/>
              <a:t>インデント（空白）に意味がある</a:t>
            </a:r>
            <a:endParaRPr lang="en-US" altLang="ja-JP" sz="2000" dirty="0"/>
          </a:p>
          <a:p>
            <a:r>
              <a:rPr lang="en-US" altLang="ja-JP" sz="2000" dirty="0"/>
              <a:t>‣ </a:t>
            </a:r>
            <a:r>
              <a:rPr lang="ja-JP" altLang="en-US" sz="2000" dirty="0"/>
              <a:t>コメントアウトした箇所は、処理に影響しない</a:t>
            </a:r>
          </a:p>
        </p:txBody>
      </p:sp>
      <p:sp>
        <p:nvSpPr>
          <p:cNvPr id="12" name="正方形/長方形 4">
            <a:extLst>
              <a:ext uri="{FF2B5EF4-FFF2-40B4-BE49-F238E27FC236}">
                <a16:creationId xmlns:a16="http://schemas.microsoft.com/office/drawing/2014/main" id="{E130041E-07C4-ED70-A07A-D7A9C2873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1112" y="4388043"/>
            <a:ext cx="2937002" cy="2031325"/>
          </a:xfrm>
          <a:prstGeom prst="rect">
            <a:avLst/>
          </a:prstGeom>
          <a:solidFill>
            <a:srgbClr val="EAF6F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# 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この行はコメントアウト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  <a:p>
            <a:pPr eaLnBrk="1" hangingPunct="1"/>
            <a:endParaRPr lang="en-US" altLang="ja-JP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  <a:p>
            <a:pPr eaLnBrk="1" hangingPunct="1"/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”””</a:t>
            </a:r>
          </a:p>
          <a:p>
            <a:pPr eaLnBrk="1" hangingPunct="1"/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この部分も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  <a:p>
            <a:pPr eaLnBrk="1" hangingPunct="1"/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複数行のコメントとなり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  <a:p>
            <a:pPr eaLnBrk="1" hangingPunct="1"/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プログラムに影響しない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  <a:p>
            <a:pPr eaLnBrk="1" hangingPunct="1"/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”””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2A7D01C-2CDD-7EA6-E507-3ABB0BDEE3B0}"/>
              </a:ext>
            </a:extLst>
          </p:cNvPr>
          <p:cNvCxnSpPr/>
          <p:nvPr/>
        </p:nvCxnSpPr>
        <p:spPr>
          <a:xfrm>
            <a:off x="5871633" y="4538133"/>
            <a:ext cx="409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EB0581F-2790-F82F-ADCE-4A9AD2F0F02C}"/>
              </a:ext>
            </a:extLst>
          </p:cNvPr>
          <p:cNvCxnSpPr/>
          <p:nvPr/>
        </p:nvCxnSpPr>
        <p:spPr>
          <a:xfrm>
            <a:off x="5871633" y="5743256"/>
            <a:ext cx="409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92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F64E939-A588-EF0D-7D9A-24427CB9B5F4}"/>
              </a:ext>
            </a:extLst>
          </p:cNvPr>
          <p:cNvSpPr txBox="1"/>
          <p:nvPr/>
        </p:nvSpPr>
        <p:spPr>
          <a:xfrm>
            <a:off x="170795" y="2333896"/>
            <a:ext cx="907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+mn-ea"/>
              </a:rPr>
              <a:t>↑ </a:t>
            </a:r>
            <a:r>
              <a:rPr lang="en-US" altLang="ja-JP" dirty="0">
                <a:latin typeface="+mn-ea"/>
              </a:rPr>
              <a:t>1</a:t>
            </a:r>
            <a:r>
              <a:rPr lang="ja-JP" altLang="en-US" dirty="0">
                <a:latin typeface="+mn-ea"/>
              </a:rPr>
              <a:t>から</a:t>
            </a:r>
            <a:r>
              <a:rPr lang="en-US" altLang="ja-JP" dirty="0">
                <a:latin typeface="+mn-ea"/>
              </a:rPr>
              <a:t>100</a:t>
            </a:r>
            <a:r>
              <a:rPr lang="ja-JP" altLang="en-US" dirty="0">
                <a:latin typeface="+mn-ea"/>
              </a:rPr>
              <a:t>までの整数を順番に足して、その結果を画面に表示するプログラムコード</a:t>
            </a:r>
            <a:endParaRPr lang="en-US" altLang="ja-JP" dirty="0">
              <a:latin typeface="+mn-ea"/>
            </a:endParaRPr>
          </a:p>
        </p:txBody>
      </p:sp>
      <p:sp>
        <p:nvSpPr>
          <p:cNvPr id="2" name="正方形/長方形 4">
            <a:extLst>
              <a:ext uri="{FF2B5EF4-FFF2-40B4-BE49-F238E27FC236}">
                <a16:creationId xmlns:a16="http://schemas.microsoft.com/office/drawing/2014/main" id="{8AEA56FD-0702-0E4D-A53E-13B314518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67" y="723733"/>
            <a:ext cx="8143875" cy="1569660"/>
          </a:xfrm>
          <a:prstGeom prst="rect">
            <a:avLst/>
          </a:prstGeom>
          <a:solidFill>
            <a:srgbClr val="EAF6F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2400" dirty="0">
                <a:solidFill>
                  <a:schemeClr val="accent1"/>
                </a:solidFill>
                <a:latin typeface="Lucida Console" panose="020B0609040504020204" pitchFamily="49" charset="0"/>
                <a:ea typeface="HG丸ｺﾞｼｯｸM-PRO" panose="020F0600000000000000" pitchFamily="50" charset="-128"/>
              </a:rPr>
              <a:t>total</a:t>
            </a:r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 = 0</a:t>
            </a:r>
          </a:p>
          <a:p>
            <a:pPr eaLnBrk="1" hangingPunct="1"/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for </a:t>
            </a:r>
            <a:r>
              <a:rPr lang="en-US" altLang="ja-JP" sz="2400" dirty="0" err="1">
                <a:solidFill>
                  <a:schemeClr val="accent1"/>
                </a:solidFill>
                <a:latin typeface="Lucida Console" panose="020B0609040504020204" pitchFamily="49" charset="0"/>
                <a:ea typeface="HG丸ｺﾞｼｯｸM-PRO" panose="020F0600000000000000" pitchFamily="50" charset="-128"/>
              </a:rPr>
              <a:t>i</a:t>
            </a:r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 in range(1, 101):</a:t>
            </a:r>
          </a:p>
          <a:p>
            <a:pPr eaLnBrk="1" hangingPunct="1"/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    </a:t>
            </a:r>
            <a:r>
              <a:rPr lang="en-US" altLang="ja-JP" sz="2400" dirty="0">
                <a:solidFill>
                  <a:schemeClr val="accent1"/>
                </a:solidFill>
                <a:latin typeface="Lucida Console" panose="020B0609040504020204" pitchFamily="49" charset="0"/>
                <a:ea typeface="HG丸ｺﾞｼｯｸM-PRO" panose="020F0600000000000000" pitchFamily="50" charset="-128"/>
              </a:rPr>
              <a:t>total</a:t>
            </a:r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 += </a:t>
            </a:r>
            <a:r>
              <a:rPr lang="en-US" altLang="ja-JP" sz="2400" dirty="0" err="1">
                <a:solidFill>
                  <a:schemeClr val="accent1"/>
                </a:solidFill>
                <a:latin typeface="Lucida Console" panose="020B0609040504020204" pitchFamily="49" charset="0"/>
                <a:ea typeface="HG丸ｺﾞｼｯｸM-PRO" panose="020F0600000000000000" pitchFamily="50" charset="-128"/>
              </a:rPr>
              <a:t>i</a:t>
            </a:r>
            <a:endParaRPr lang="en-US" altLang="ja-JP" sz="2400" dirty="0">
              <a:solidFill>
                <a:schemeClr val="accent1"/>
              </a:solidFill>
              <a:latin typeface="Lucida Console" panose="020B0609040504020204" pitchFamily="49" charset="0"/>
              <a:ea typeface="HG丸ｺﾞｼｯｸM-PRO" panose="020F0600000000000000" pitchFamily="50" charset="-128"/>
            </a:endParaRPr>
          </a:p>
          <a:p>
            <a:pPr eaLnBrk="1" hangingPunct="1"/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print(</a:t>
            </a:r>
            <a:r>
              <a:rPr lang="en-US" altLang="ja-JP" sz="2400" dirty="0">
                <a:solidFill>
                  <a:schemeClr val="accent1"/>
                </a:solidFill>
                <a:latin typeface="Lucida Console" panose="020B0609040504020204" pitchFamily="49" charset="0"/>
                <a:ea typeface="HG丸ｺﾞｼｯｸM-PRO" panose="020F0600000000000000" pitchFamily="50" charset="-128"/>
              </a:rPr>
              <a:t>total</a:t>
            </a:r>
            <a:r>
              <a:rPr lang="en-US" altLang="ja-JP" sz="2400" dirty="0">
                <a:latin typeface="Lucida Console" panose="020B0609040504020204" pitchFamily="49" charset="0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117EBA-3DCA-B9A4-EBFF-962B311C0C88}"/>
              </a:ext>
            </a:extLst>
          </p:cNvPr>
          <p:cNvSpPr txBox="1"/>
          <p:nvPr/>
        </p:nvSpPr>
        <p:spPr>
          <a:xfrm>
            <a:off x="170795" y="3429000"/>
            <a:ext cx="117079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‣ </a:t>
            </a:r>
            <a:r>
              <a:rPr lang="ja-JP" altLang="en-US" sz="2000" dirty="0"/>
              <a:t>大文字と小文字は区別される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>
                <a:solidFill>
                  <a:srgbClr val="FF0000"/>
                </a:solidFill>
              </a:rPr>
              <a:t>　○</a:t>
            </a:r>
            <a:r>
              <a:rPr lang="ja-JP" altLang="en-US" sz="2000" dirty="0"/>
              <a:t> </a:t>
            </a:r>
            <a:r>
              <a:rPr lang="en-US" altLang="ja-JP" sz="2000" dirty="0">
                <a:latin typeface="Lucida Console" panose="020B0609040504020204" pitchFamily="49" charset="0"/>
              </a:rPr>
              <a:t>print('Hello’)</a:t>
            </a:r>
          </a:p>
          <a:p>
            <a:pPr marL="0" indent="0">
              <a:buNone/>
            </a:pPr>
            <a:r>
              <a:rPr kumimoji="1" lang="ja-JP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　</a:t>
            </a:r>
            <a:r>
              <a:rPr kumimoji="1" lang="en-US" altLang="ja-JP" sz="2000" dirty="0">
                <a:solidFill>
                  <a:srgbClr val="FF0000"/>
                </a:solidFill>
              </a:rPr>
              <a:t>×</a:t>
            </a:r>
            <a:r>
              <a:rPr kumimoji="1" lang="ja-JP" altLang="en-US" sz="2000" dirty="0"/>
              <a:t> </a:t>
            </a:r>
            <a:r>
              <a:rPr kumimoji="1" lang="en-US" altLang="ja-JP" sz="2000" dirty="0">
                <a:latin typeface="Lucida Console" panose="020B0609040504020204" pitchFamily="49" charset="0"/>
              </a:rPr>
              <a:t>Print('Hello')</a:t>
            </a:r>
          </a:p>
          <a:p>
            <a:endParaRPr lang="en-US" altLang="ja-JP" sz="2000" dirty="0"/>
          </a:p>
          <a:p>
            <a:r>
              <a:rPr lang="en-US" altLang="ja-JP" sz="2000" dirty="0"/>
              <a:t>‣ </a:t>
            </a:r>
            <a:r>
              <a:rPr lang="ja-JP" altLang="en-US" sz="2000" dirty="0"/>
              <a:t>単語や数字、記号の前後には、半角の空白文字を入れても入れなくてもよい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>
                <a:solidFill>
                  <a:srgbClr val="FF0000"/>
                </a:solidFill>
              </a:rPr>
              <a:t>　○</a:t>
            </a:r>
            <a:r>
              <a:rPr lang="ja-JP" altLang="en-US" sz="2000" dirty="0"/>
              <a:t> </a:t>
            </a:r>
            <a:r>
              <a:rPr lang="ja-JP" altLang="en-US" sz="2000" dirty="0">
                <a:latin typeface="Lucida Console" panose="020B0609040504020204" pitchFamily="49" charset="0"/>
              </a:rPr>
              <a:t> </a:t>
            </a:r>
            <a:r>
              <a:rPr lang="en-US" altLang="ja-JP" sz="2000" dirty="0">
                <a:latin typeface="Lucida Console" panose="020B0609040504020204" pitchFamily="49" charset="0"/>
              </a:rPr>
              <a:t>3+4</a:t>
            </a:r>
          </a:p>
          <a:p>
            <a:pPr marL="0" indent="0">
              <a:buNone/>
            </a:pPr>
            <a:r>
              <a:rPr kumimoji="1" lang="ja-JP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　</a:t>
            </a:r>
            <a:r>
              <a:rPr lang="ja-JP" altLang="en-US" sz="2000" dirty="0">
                <a:solidFill>
                  <a:srgbClr val="FF0000"/>
                </a:solidFill>
              </a:rPr>
              <a:t>○</a:t>
            </a:r>
            <a:r>
              <a:rPr kumimoji="1" lang="ja-JP" altLang="en-US" sz="2000" dirty="0"/>
              <a:t>   </a:t>
            </a:r>
            <a:r>
              <a:rPr lang="en-US" altLang="ja-JP" sz="2000" dirty="0">
                <a:latin typeface="Lucida Console" panose="020B0609040504020204" pitchFamily="49" charset="0"/>
              </a:rPr>
              <a:t>3 + 4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D65D73-8E94-4D1A-D743-FAC40E14EE5B}"/>
              </a:ext>
            </a:extLst>
          </p:cNvPr>
          <p:cNvSpPr txBox="1"/>
          <p:nvPr/>
        </p:nvSpPr>
        <p:spPr>
          <a:xfrm>
            <a:off x="170795" y="100078"/>
            <a:ext cx="608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Python</a:t>
            </a:r>
            <a:r>
              <a:rPr lang="ja-JP" altLang="en-US" sz="2800" b="1" dirty="0"/>
              <a:t>のプログラムコードのルール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59880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1072</Words>
  <Application>Microsoft Office PowerPoint</Application>
  <PresentationFormat>ワイド画面</PresentationFormat>
  <Paragraphs>143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游ゴシック</vt:lpstr>
      <vt:lpstr>游ゴシック Light</vt:lpstr>
      <vt:lpstr>Arial</vt:lpstr>
      <vt:lpstr>Cambria Math</vt:lpstr>
      <vt:lpstr>Lucida Console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直也 丸山</dc:creator>
  <cp:lastModifiedBy>直也 丸山</cp:lastModifiedBy>
  <cp:revision>2</cp:revision>
  <dcterms:created xsi:type="dcterms:W3CDTF">2023-10-13T16:47:02Z</dcterms:created>
  <dcterms:modified xsi:type="dcterms:W3CDTF">2023-10-13T20:51:04Z</dcterms:modified>
</cp:coreProperties>
</file>